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9" r:id="rId3"/>
    <p:sldId id="298" r:id="rId4"/>
    <p:sldId id="317" r:id="rId5"/>
    <p:sldId id="263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280" r:id="rId14"/>
    <p:sldId id="325" r:id="rId15"/>
    <p:sldId id="326" r:id="rId16"/>
    <p:sldId id="327" r:id="rId17"/>
    <p:sldId id="328" r:id="rId18"/>
    <p:sldId id="282" r:id="rId19"/>
    <p:sldId id="331" r:id="rId20"/>
    <p:sldId id="268" r:id="rId21"/>
    <p:sldId id="329" r:id="rId22"/>
    <p:sldId id="330" r:id="rId23"/>
    <p:sldId id="332" r:id="rId24"/>
    <p:sldId id="333" r:id="rId25"/>
    <p:sldId id="284" r:id="rId26"/>
    <p:sldId id="334" r:id="rId27"/>
    <p:sldId id="335" r:id="rId28"/>
    <p:sldId id="336" r:id="rId29"/>
    <p:sldId id="337" r:id="rId30"/>
    <p:sldId id="338" r:id="rId31"/>
    <p:sldId id="339" r:id="rId32"/>
    <p:sldId id="340" r:id="rId33"/>
    <p:sldId id="341" r:id="rId34"/>
    <p:sldId id="342" r:id="rId35"/>
    <p:sldId id="343" r:id="rId36"/>
    <p:sldId id="344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27584" y="260648"/>
            <a:ext cx="7416824" cy="2768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Лекция №6 Законодательное регулирование банковской деятельности</a:t>
            </a:r>
            <a:endParaRPr lang="ru-RU" sz="28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36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9" y="2420888"/>
            <a:ext cx="8568950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400"/>
              <a:buFont typeface="Times New Roman"/>
              <a:buAutoNum type="arabicPeriod"/>
              <a:tabLst>
                <a:tab pos="630555" algn="l"/>
              </a:tabLs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Регулирование деятельности кредитных организаций.  </a:t>
            </a:r>
            <a:endParaRPr lang="ru-RU" sz="2400" dirty="0">
              <a:solidFill>
                <a:srgbClr val="002060"/>
              </a:solidFill>
              <a:latin typeface="Calibri"/>
              <a:ea typeface="TimesNewRomanPS-BoldMT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400"/>
              <a:buFont typeface="Times New Roman"/>
              <a:buAutoNum type="arabicPeriod"/>
              <a:tabLst>
                <a:tab pos="630555" algn="l"/>
              </a:tabLs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Виды правонарушений в системе банковской деятельности.</a:t>
            </a:r>
            <a:endParaRPr lang="ru-RU" sz="2400" dirty="0">
              <a:solidFill>
                <a:srgbClr val="002060"/>
              </a:solidFill>
              <a:latin typeface="Calibri"/>
              <a:ea typeface="TimesNewRomanPS-BoldMT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400"/>
              <a:buFont typeface="Times New Roman"/>
              <a:buAutoNum type="arabicPeriod"/>
              <a:tabLst>
                <a:tab pos="630555" algn="l"/>
              </a:tabLs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 Ответственность за нарушение банковского законодательства.</a:t>
            </a:r>
            <a:endParaRPr lang="ru-RU" sz="2400" dirty="0">
              <a:solidFill>
                <a:srgbClr val="002060"/>
              </a:solidFill>
              <a:latin typeface="Calibri"/>
              <a:ea typeface="TimesNewRomanPS-BoldMT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400"/>
              <a:buFont typeface="Times New Roman"/>
              <a:buAutoNum type="arabicPeriod"/>
              <a:tabLst>
                <a:tab pos="630555" algn="l"/>
              </a:tabLs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 Правовые основы денежного обращения и денежной системы РФ.  </a:t>
            </a:r>
            <a:endParaRPr lang="ru-RU" sz="2400" dirty="0">
              <a:solidFill>
                <a:srgbClr val="002060"/>
              </a:solidFill>
              <a:latin typeface="Calibri"/>
              <a:ea typeface="TimesNewRomanPS-BoldMT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400"/>
              <a:buFont typeface="Times New Roman"/>
              <a:buAutoNum type="arabicPeriod"/>
              <a:tabLst>
                <a:tab pos="630555" algn="l"/>
              </a:tabLs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Правовые основы безналичных расчетов. </a:t>
            </a:r>
            <a:endParaRPr lang="ru-RU" sz="2400" dirty="0">
              <a:solidFill>
                <a:srgbClr val="002060"/>
              </a:solidFill>
              <a:latin typeface="Calibri"/>
              <a:ea typeface="TimesNewRomanPS-BoldMT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400"/>
              <a:buFont typeface="Times New Roman"/>
              <a:buAutoNum type="arabicPeriod"/>
              <a:tabLst>
                <a:tab pos="630555" algn="l"/>
              </a:tabLs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Правовые основы обращения наличных денежных средств.</a:t>
            </a:r>
            <a:endParaRPr lang="ru-RU" sz="2400" dirty="0">
              <a:solidFill>
                <a:srgbClr val="002060"/>
              </a:solidFill>
              <a:latin typeface="Calibri"/>
              <a:ea typeface="TimesNewRomanPS-BoldMT"/>
              <a:cs typeface="Times New Roman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81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332656"/>
            <a:ext cx="8568952" cy="5586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Федеральный закон «О противодействии легализации (отмыванию) доходов, полученных преступным путем, и финансированию терроризма» от 07.08.2001 № 115-ФЗ </a:t>
            </a: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 котором представлены: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- меры направленные на противодействие легализации преступных доходов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-операции с денежными средствами или иным имуществом, подлежащие обязательному контролю 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- права и обязанности организаций, осуществляющих операции с денежными средствами или иным имуществом, в том числе кредитных организаций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- порядок сотрудничества органов государственной власти РФ с компетентными органами иностранных государств. 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29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066738"/>
            <a:ext cx="8568952" cy="35609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Федеральный закон «О страховании вкладов в банках Российской Федерации» от 23.12.2003 № 177-ФЗ :</a:t>
            </a:r>
            <a:endParaRPr lang="ru-RU" sz="28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- устанавливает порядок функционирования системы страхования вкладов населения в РФ;</a:t>
            </a:r>
            <a:endParaRPr lang="ru-RU" sz="28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- статус, цель деятельности и полномочия агентства по страхованию вкладов.</a:t>
            </a:r>
            <a:endParaRPr lang="ru-RU" sz="28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70420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620688"/>
            <a:ext cx="8640960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Федеральный закон «О кредитных историях» от 30.12.2004 № 218-ФЗ.</a:t>
            </a:r>
            <a:endParaRPr lang="ru-RU" sz="22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Законом определяются понятие и состав кредитной истории, основания, порядок формирования, хранения и использования кредитных историй, регулируется связанная с этим деятельность бюро кредитных историй, устанавливаются особенности создания, ликвидации и реорганизации бюро кредитных историй, а также принципы их взаимодействия с источниками формирования кредитной истории, заемщиками, органами государственной власти, органами местного самоуправления и Центральным банком Российской Федерации (далее - Банк России), с организациями, в пользу которых вынесено вступившее в силу и не исполненное в течение 10 дней решение суда о взыскании с должника денежных сумм в связи с неисполнением им обязательств по внесению платы за жилое помещение, коммунальные услуги и услуги связи.</a:t>
            </a:r>
            <a:endParaRPr lang="ru-RU" sz="22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370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72083" y="1844824"/>
            <a:ext cx="8858900" cy="17779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  <a:buSzPts val="1400"/>
              <a:tabLst>
                <a:tab pos="630555" algn="l"/>
              </a:tabLst>
            </a:pP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Виды правонарушений в </a:t>
            </a:r>
            <a:endParaRPr lang="ru-RU" sz="4400" b="1" dirty="0" smtClean="0">
              <a:solidFill>
                <a:srgbClr val="002060"/>
              </a:solidFill>
              <a:latin typeface="Times New Roman"/>
              <a:ea typeface="TimesNewRomanPS-BoldMT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  <a:buSzPts val="1400"/>
              <a:tabLst>
                <a:tab pos="630555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системе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банковской </a:t>
            </a:r>
            <a:r>
              <a:rPr lang="ru-RU" sz="4400" b="1" dirty="0" smtClean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деятельности</a:t>
            </a:r>
            <a:endParaRPr lang="ru-RU" sz="3600" b="1" dirty="0">
              <a:solidFill>
                <a:srgbClr val="002060"/>
              </a:solidFill>
              <a:effectLst/>
              <a:latin typeface="Calibri"/>
              <a:ea typeface="TimesNewRomanPS-BoldMT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32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23528" y="834444"/>
            <a:ext cx="8568952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настоящее время государство ведет активную борьбу с правонарушениями, совершаемыми в сфере банковской деятельности. В связи с чем ужесточаются требования, предъявляемые к коммерческим банкам при осуществлении своей деятельности.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Банковские правонарушения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являются весьма разносторонним институтом, поскольку, с одной стороны, инициировать процедуру привлечения к ответственности могут различные субъекты хозяйственного оборота, а, с другой стороны, за совершение банковских правонарушений существует масса способов привлечь к различным видам ответственности.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515895"/>
            <a:ext cx="8568952" cy="5579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 правонарушения в сфере банковской деятельности и ответственность за их совершение можно разделить по следующей классификации.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сфере ответственности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за правонарушения кредитные организации могут привлекаться к уголовной, гражданско-правовой, налоговой, административной ответственности и ответственности, касающейся непосредственно норм банковского законодательства (банковская ответственность).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По сфере нарушений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(в зависимости от отраслевого направления) банками могут нарушаться нормы банковского, налогового, валютного, гражданского, вексельного, трудового законодательства.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12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-18434" y="260648"/>
            <a:ext cx="9144000" cy="6086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 настоящее время УК РФ установлены следующие преступления, которые относят к банковским:</a:t>
            </a:r>
            <a:endParaRPr lang="ru-RU" sz="20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незаконная банковская деятельность;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легализация (отмывание) денежных средств или иного имущества, приобретенных другими лицами преступным путем;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легализация (отмывание) денежных средств или иного имущества, приобретенных лицом в результате совершения им преступления;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незаконное получение кредита;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злостное уклонение от погашения кредиторской задолженности;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незаконное получение и разглашение сведений, составляющих коммерческую, налоговую или банковскую тайну;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злоупотребления при эмиссии ценных бумаг;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изготовление или сбыт поддельных денег или ценных бумаг;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изготовление или сбыт поддельных кредитных либо расчетных карт и иных платежных документов;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преднамеренное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банкротство;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уклонение от уплаты налогов и (или) сборов с организации.</a:t>
            </a:r>
            <a:endParaRPr lang="ru-RU" sz="20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20245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7504" y="675169"/>
            <a:ext cx="8856984" cy="5155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Кроме того, неправомерными могут быть признаны следующие действия: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открытие расчетных счетов, депозитных счетов по неполным основаниям – на основе фиктивных документов или по непроверенным документам; вследствие ошибок работников; с использованием криминальных схем.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не проведение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(несвоевременное проведение) банковских операций – например, задержка платежа;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не зачисление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неполное зачисление средств на расчетный счет.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несвоевременное информирование налогового органа об открытии или закрытии расчетного счета фирмы.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704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560" y="1720840"/>
            <a:ext cx="7992888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Ответственность за нарушение банковского законодательства.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83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7504" y="751344"/>
            <a:ext cx="8784976" cy="41549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Банк России является органом банковского регулирования и банковского надзора.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Банк России осуществляет постоянный надзор за соблюдением кредитными организациями и банковскими группами законодательства Российской Федерации, нормативных актов Банка России, установленных ими обязательных нормативов и (или) установленных Банком России индивидуальных предельных значений обязательных нормативов. Банк России осуществляет анализ деятельности банковских холдингов и использует полученную информацию для целей банковского надзора за кредитными организациями и банковскими группами, входящими в банковские холдинги.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884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31640" y="1988840"/>
            <a:ext cx="662473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buSzPts val="1400"/>
              <a:buFont typeface="Times New Roman"/>
              <a:buAutoNum type="arabicPeriod"/>
              <a:tabLst>
                <a:tab pos="630555" algn="l"/>
              </a:tabLst>
            </a:pPr>
            <a:r>
              <a:rPr lang="ru-RU" sz="4000" b="1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Регулирование деятельности кредитных </a:t>
            </a:r>
            <a:r>
              <a:rPr lang="ru-RU" sz="4000" b="1" dirty="0" smtClean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организаций</a:t>
            </a:r>
            <a:endParaRPr lang="ru-RU" sz="4000" b="1" dirty="0">
              <a:solidFill>
                <a:srgbClr val="002060"/>
              </a:solidFill>
              <a:latin typeface="Calibri"/>
              <a:ea typeface="TimesNewRomanPS-BoldMT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836712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 нарушения кредитной организацией федеральных законов, издаваемых в соответствии с ними нормативных актов и предписаний Банка России, непредставления информации, представления неполной или недостоверной информации, </a:t>
            </a:r>
            <a:r>
              <a:rPr lang="ru-RU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непроведения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обязательного аудита, </a:t>
            </a:r>
            <a:r>
              <a:rPr lang="ru-RU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нераскрытия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информации о своей деятельности и аудиторского заключения по ней Банк России имеет право требовать от кредитной организации устранения выявленных нарушений, взыскивать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штраф в размере до 0,1 процента минимального размера уставного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капитала, либо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ограничивать проведение кредитной организацией отдельных операций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с головной кредитной организацией банковской группы, головной организацией банковского холдинга, участниками банковской группы, участниками банковского холдинга, со связанным с ней лицом (связанными с ней лицами),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срок до шести месяцев.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124744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случае нарушения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кредитной организацией требований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Федерального закона от 7 августа 2001 года № 115-ФЗ «О противодействии легализации (отмыванию) доходов, полученных преступным путем, и финансированию терроризма»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(или) нормативных актов Банка России, принятых в соответствии с указанным Федеральным законом, Банк России помимо применения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выше указанных мер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 исключением взыскания штрафа),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имеет право взыскивать с кредитной организации штраф в размере до 0,1 процента размера собственных средств (капитала) кредитной организации, но не менее 100 тысяч рублей.</a:t>
            </a:r>
            <a:endParaRPr lang="ru-RU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446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16632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случае неисполнения в установленный Банком России срок предписаний Банка России об устранении нарушений, выявленных в деятельности кредитной организации, а также в случае, если эти нарушения или совершаемые кредитной организацией банковские операции или сделки создали реальную угрозу интересам ее кредиторов (вкладчиков),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Банк России вправе: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1) взыскать с кредитной организации штраф в размере до 1 процента размера оплаченного уставного капитала, но не более 1 процента минимального размера уставного капитала;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2) потребовать от кредитной организации: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-осуществления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мероприятий по финансовому оздоровлению кредитной организации, в том числе изменения структуры ее активов;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-замены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лиц,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отдельных должностей,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либо ограничения размера компенсационных и (или) стимулирующих выплат указанным лицам на срок до трех лет;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-осуществления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реорганизации кредитной организации;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9308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7504" y="510253"/>
            <a:ext cx="89289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3) ввести запрет на осуществление кредитной организацией отдельных банковских операций, предусмотренных выданной ей лицензией на осуществление банковских операций, в том числе с головной кредитной организацией банковской группы, головной организацией банковского холдинга, участниками банковской группы, участниками банковского холдинга, со связанным с ней лицом (связанными с ней лицами), на срок до одного года, а также на открытие ею филиалов - на срок до одного года;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4) назначить временную администрацию по управлению кредитной организацией на срок до шести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месяцев;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5) ввести запрет на осуществление реорганизации кредитной организации, если в результате ее проведения возникнут основания для применения мер по предупреждению банкротства кредитной организации,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соответствии с Федеральным законом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«О несостоятельности (банкротстве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)» и др.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918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836712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 случае неисполнения кредитной организацией в установленный Банком России срок предписаний Банка России об устранении нарушений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Федерального закона от 7 августа 2001 года № 115-ФЗ «О противодействии легализации (отмыванию) доходов, полученных преступным путем, и финансированию терроризма»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и (или) нормативных актов Банка России, принятых в соответствии с указанным Федеральным законом, а также в случае, если эти нарушения создали реальную угрозу интересам ее кредиторов (вкладчиков), Банк России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вправе 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взыскать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 кредитной организации штраф в размере до 1 процента размера собственных средств (капитала) кредитной организации, но не менее 1 миллиона рублей.</a:t>
            </a:r>
            <a:endParaRPr lang="ru-RU" sz="2400" b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0798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2325" y="1700808"/>
            <a:ext cx="7848871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ctr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4400" b="1" dirty="0">
                <a:solidFill>
                  <a:srgbClr val="002774"/>
                </a:solidFill>
                <a:latin typeface="Times New Roman"/>
                <a:ea typeface="Calibri"/>
              </a:rPr>
              <a:t>Правовые основы денежного обращения и денежной системы РФ. </a:t>
            </a:r>
            <a:endParaRPr lang="ru-RU" sz="3600" b="1" dirty="0">
              <a:solidFill>
                <a:srgbClr val="002774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87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23528" y="188640"/>
            <a:ext cx="8496944" cy="653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Процесс непрерывного движения денег в наличной и безналичной формах называется </a:t>
            </a:r>
            <a:r>
              <a:rPr lang="ru-RU" sz="2800" b="1" i="1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денежным обращением.</a:t>
            </a:r>
            <a:r>
              <a:rPr lang="ru-RU" sz="28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 Денежное обращение отражает направленные потоки денег между ЦБ РФ и иными кредитными организациями; между самими кредитными организациями; кредитными организациями и предприятиями, организациями, учреждениями различных организационно-правовых форм; между банками и физическими лицами; предприятиями и физическими лицами; между банками и иными институтами финансовой системы; между финансовыми институтами и физическими лицами.</a:t>
            </a:r>
            <a:endParaRPr lang="ru-RU" sz="2800" dirty="0">
              <a:solidFill>
                <a:srgbClr val="002774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4064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95536" y="1471541"/>
            <a:ext cx="8424936" cy="38880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Под </a:t>
            </a:r>
            <a:r>
              <a:rPr lang="ru-RU" sz="2400" b="1" i="1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денежной системой государства</a:t>
            </a:r>
            <a:r>
              <a:rPr lang="ru-RU" sz="24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 понимается законодательно закрепленное устройство денежного обращения, включающее взаимодействие образующих ее элементов. В зависимости от вида денег различают два типа денежных систем - металлического и бумажно-кредитного обращения. Если первый тип был характерен для начальных этапов развития денежных систем, то в настоящее время в различных государствах установился второй тип денежных систем.</a:t>
            </a:r>
            <a:endParaRPr lang="ru-RU" sz="2400" dirty="0">
              <a:solidFill>
                <a:srgbClr val="002774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5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88074" y="188640"/>
            <a:ext cx="8712968" cy="6494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Денежная система имеет конституционную основу, а нормы Конституции о ней являются одновременно нормами конституционного (государственного) и финансового права.</a:t>
            </a:r>
            <a:endParaRPr lang="ru-RU" sz="2800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Комплекс финансово-правовых норм, специально посвященных денежной системе, помимо Конституции РФ, содержится в Федеральном законе «О Центральном банке Российской Федерации (Банке России)». Кроме того, отдельные нормы, относящиеся к денежной системе, содержатся в Федеральных законах «О банках и банковской деятельности»,  №173-Φ3 «О валютном регулировании и валютном контроле», ГК РФ (ч. I), и в некоторых других законодательных актах РФ.</a:t>
            </a:r>
            <a:endParaRPr lang="ru-RU" sz="2800" dirty="0">
              <a:solidFill>
                <a:srgbClr val="002774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3948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548680"/>
            <a:ext cx="871296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Денежная система любого государства является объектом правового регулирования.</a:t>
            </a:r>
            <a:endParaRPr lang="ru-RU" sz="2000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Целью регулирования</a:t>
            </a:r>
            <a:r>
              <a:rPr lang="ru-RU" sz="20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денежного обращения в стране является создание стабильно функционирующей денежной системы, которая, в свою очередь, создает необходимые предпосылки для эффективного развития экономики.</a:t>
            </a:r>
            <a:endParaRPr lang="ru-RU" sz="2000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Главная задача</a:t>
            </a:r>
            <a:r>
              <a:rPr lang="ru-RU" sz="20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финансово-правового регулирования денежного обращения заключается в поддержании правильного соотношения между доходами населения и организаций в денежной форме и стоимостью товаров и платных услуг, предлагаемых на внутреннем рынке, поскольку именно в этом случае в обращении находится достаточное, необходимое количество денег, в чем и заинтересовано государство. Сумма платежных средств в экономике страны, совокупный объем наличных денег и безналичного оборота образуют денежную массу, которая характеризует покупательные, платежные и накопительные средства, необходимые для развития экономики страны в целом, а также для удовлетворения потребностей физических и юридических лиц.</a:t>
            </a:r>
            <a:endParaRPr lang="ru-RU" sz="2000" dirty="0">
              <a:solidFill>
                <a:srgbClr val="002774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903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9552" y="620688"/>
            <a:ext cx="7920880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Банковское законодательство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объединение гражданско-правовых норм, регламентирующих финансово-монетарные связи, возникающие при воплощении в жизнь банками, кредитными организациями и финансовыми учреждениями своей работы.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Вопросы банковской деятельности находят свое воспроизведение в многообразии видов права - конституционном, административном, гражданском, уголовном, гражданско-процессуальном, уголовно-процессуальном и др.</a:t>
            </a:r>
            <a:endParaRPr lang="ru-RU" sz="2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5100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908720"/>
            <a:ext cx="8280920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Особая роль в осуществлении денежной политики государства, в организации денежного обращения в стране, регулировании денежной массы возлагается в соответствии со ст. 75 Конституции РФ на </a:t>
            </a:r>
            <a:r>
              <a:rPr lang="ru-RU" sz="2800" b="1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ЦБ РФ.</a:t>
            </a:r>
            <a:endParaRPr lang="ru-RU" sz="2800" b="1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Регулирование денежного обращения в стране осуществляется с помощью таких методов, как </a:t>
            </a:r>
            <a:r>
              <a:rPr lang="ru-RU" sz="2800" b="1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денежная реформа, деноминация и эмиссия</a:t>
            </a:r>
            <a:r>
              <a:rPr lang="ru-RU" sz="28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2774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8244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1790090"/>
            <a:ext cx="8208912" cy="30385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latin typeface="Times New Roman"/>
                <a:ea typeface="Times New Roman"/>
                <a:cs typeface="Times New Roman"/>
              </a:rPr>
              <a:t>Денежная реформа -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 полное или частичное преобразование денежной системы с целью стабилизации и укрепления денежного обращения. Мировая практика свидетельствует, что проведение денежной реформы достигает названных целей только в том случае, если она проводится в условиях стабилизации экономической и политической ситуации в стране.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77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23528" y="1152993"/>
            <a:ext cx="8496944" cy="39149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latin typeface="Times New Roman"/>
                <a:ea typeface="Times New Roman"/>
                <a:cs typeface="Times New Roman"/>
              </a:rPr>
              <a:t>Деноминация,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 в отличие от денежной реформы, является технической операцией, выражающейся в замене старых денег новыми с приравниванием одной денежной единицы в новых знаках к большему количеству денег в старых знаках. В процессе осуществления деноминации не затрагиваются экономические основы государства, а происходит сокращение денежной массы, находящейся в обращении, а также лишь изменяется масштаб цен. Деноминация может проводиться как отдельно, так и одновременно с денежной реформой.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6530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9552" y="356621"/>
            <a:ext cx="8136904" cy="5579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Имеются два вида денежного обращения. Во-первых, это </a:t>
            </a:r>
            <a:r>
              <a:rPr lang="ru-RU" sz="2400" b="1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обращение наличных денег, т.е. денежных знаков (банкнот и монет).</a:t>
            </a: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Средством платежа в данном случае являются реальные денежные знаки, передаваемые одним субъектом другому за товары, работы и услуги или в других предусмотренных законодательством случаях (например, штрафы).</a:t>
            </a:r>
            <a:endParaRPr lang="ru-RU" sz="2400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Во-вторых, это </a:t>
            </a:r>
            <a:r>
              <a:rPr lang="ru-RU" sz="2400" b="1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безналичное денежное обращение.</a:t>
            </a: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Оно состоит в списании определенной денежной суммы со счета одного субъекта в кредитной организации и зачислении ее на счет другого субъекта в этой же или иной кредитной организации либо в иной форме, при которой наличные денежные знаки как средство платежа отсутствуют.</a:t>
            </a:r>
            <a:endParaRPr lang="ru-RU" sz="2400" dirty="0">
              <a:solidFill>
                <a:srgbClr val="002774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9241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7504" y="1457691"/>
            <a:ext cx="90364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Денежная система РФ включает следующие элементы:</a:t>
            </a:r>
            <a:endParaRPr lang="ru-RU" sz="2400" b="1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o официальную денежную единицу;</a:t>
            </a:r>
            <a:endParaRPr lang="ru-RU" sz="2400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o эмиссию наличных денег;</a:t>
            </a:r>
            <a:endParaRPr lang="ru-RU" sz="2400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o организацию наличного денежного обращения</a:t>
            </a:r>
            <a:r>
              <a:rPr lang="ru-RU" sz="2400" dirty="0" smtClean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2400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Первым элементом денежной системы является валюта РФ.</a:t>
            </a: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В соответствии с Федеральным законом </a:t>
            </a:r>
            <a:r>
              <a:rPr lang="ru-RU" sz="2400" dirty="0" smtClean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«О Центральном </a:t>
            </a: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банке Российской Федерации (Банке России)» официальной денежной единицей (валютой) Российской Федерации является рубль. </a:t>
            </a:r>
            <a:endParaRPr lang="ru-RU" sz="2400" dirty="0">
              <a:solidFill>
                <a:srgbClr val="00277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2875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95536" y="764704"/>
            <a:ext cx="8280920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Вторым элементом денежной системы</a:t>
            </a: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является осуществление эмиссии наличных денег. Обращение наличных денег начинается с их эмиссии, т.е. выпуска в обращение. Эмиссия наличных денег представляет собой их выпуск в обращение, при котором увеличивается общая масса наличных денег.</a:t>
            </a:r>
            <a:endParaRPr lang="ru-RU" sz="2400" dirty="0">
              <a:solidFill>
                <a:srgbClr val="002774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77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Эмиссия наличных денег, организация их обращения и изъятие из обращения на территории Российской Федерации осуществляются исключительно ЦБ РФ.</a:t>
            </a:r>
            <a:endParaRPr lang="ru-RU" sz="2400" dirty="0">
              <a:solidFill>
                <a:srgbClr val="002774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051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97346"/>
            <a:ext cx="8712968" cy="6011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В соответствии с Федеральным законом «О Центральном банке Российской Федерации (Банке России)» в целях </a:t>
            </a:r>
            <a:r>
              <a:rPr lang="ru-RU" sz="2400" b="1" i="1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организации наличного денежного обращения</a:t>
            </a:r>
            <a:r>
              <a:rPr lang="ru-RU" sz="24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 - </a:t>
            </a:r>
            <a:r>
              <a:rPr lang="ru-RU" sz="2400" b="1" i="1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третьего элемента денежной системы</a:t>
            </a:r>
            <a:r>
              <a:rPr lang="ru-RU" sz="24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 на территории страны на ЦБ РФ возлагаются следующие функции:</a:t>
            </a:r>
            <a:endParaRPr lang="ru-RU" sz="2400" dirty="0">
              <a:solidFill>
                <a:srgbClr val="002774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o прогнозирование и организация производства, перевозка и хранение банкнот и монет, создание их резервных фондов;</a:t>
            </a:r>
            <a:endParaRPr lang="ru-RU" sz="2400" dirty="0">
              <a:solidFill>
                <a:srgbClr val="002774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o установление правил хранения, перевозки и инкассации наличных денег для кредитных организаций;</a:t>
            </a:r>
            <a:endParaRPr lang="ru-RU" sz="2400" dirty="0">
              <a:solidFill>
                <a:srgbClr val="002774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o установление признаков платежеспособности денежных знаков и порядка замены поврежденных банкнот и монет, а также их уничтожения;</a:t>
            </a:r>
            <a:endParaRPr lang="ru-RU" sz="2400" dirty="0">
              <a:solidFill>
                <a:srgbClr val="002774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2774"/>
                </a:solidFill>
                <a:latin typeface="Times New Roman"/>
                <a:ea typeface="Times New Roman"/>
                <a:cs typeface="Times New Roman"/>
              </a:rPr>
              <a:t>o определение порядка ведения кассовых операций для кредитных организаций.</a:t>
            </a:r>
            <a:endParaRPr lang="ru-RU" sz="2400" dirty="0">
              <a:solidFill>
                <a:srgbClr val="002774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8095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7504" y="67607"/>
            <a:ext cx="8928992" cy="7135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Задачи кредитной и денежной политики государства регламентируют </a:t>
            </a:r>
            <a:r>
              <a:rPr lang="ru-RU" sz="2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конституционные нормы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 Они же устанавливают органы, которым разрешено выполнять функции управления кредитной системой, а также систему их образования и принципов осуществления поставленных перед ними задач.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Приводя пример, в соответствии с и. «ж» ст. 71 Конституции РФ в ведении Российской Федерации находятся, в частности: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финансовое, валютное, кредитное, таможенное регулирование;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денежная эмиссия;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основы ценовой политики</a:t>
            </a:r>
            <a:r>
              <a:rPr lang="ru-RU" sz="2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buSzPts val="1000"/>
              <a:tabLst>
                <a:tab pos="457200" algn="l"/>
              </a:tabLst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Данное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устанавливает, что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юридическое регулирование банковской деятельности может реализовываться только на федеральном уровне.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и обеспечение устойчивости рубля, при осуществлении своей основной деятельности – вот главный принцип суверенитета Центрального Банка России от иных государственных органов, закрепленный в части 2 статьи 75 Конституции Российской Федерации.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0473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404664"/>
            <a:ext cx="8784976" cy="632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Гражданский кодекс Российской Федерации 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(ГК РФ) включает в себя свод норм гражданского законодательства, которые составляют юридическую основу для реализации деятельности банков. В статьях ГК Российской Федерации заключены ответы на такие вопросы как: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функционирование в кредитной области, основанное на праве положения субъектов, которые принимают участие в гражданском обороте;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исполнение государственной регистрации и окончание деятельности кредитных образований;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общие инструкции о положении юридических лиц и праве их собственности;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принципы осуществления соглашений;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режимы заключения договоров и обязательств;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контракты, практикуемые в банковском функционировании;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проблемы расчетов, параметры конфиденциального управления имуществом, вопросы финансового лизинга и многое другое.</a:t>
            </a:r>
            <a:endParaRPr lang="ru-RU" sz="22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826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124744"/>
            <a:ext cx="8712967" cy="34901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Законодательные и подзаконные акты содержат в себе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принципы административного права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а также должны обеспечивать регулирование банковской структуры в целом.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Обязательными для исполнения для всех коммерческих банков являются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нормативные положения банковского законодательства или управления, а также различные инструкции, положения и иные документы органов банковского контроля, считающиеся законодательными.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371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7504" y="404664"/>
            <a:ext cx="8712968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200" kern="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Самую главную и очень важную нишу занимает </a:t>
            </a:r>
            <a:r>
              <a:rPr lang="ru-RU" sz="22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Федеральный закон «О Центральном банке Российской Федерации (Банке России)» от 10.07.2002 № 86-ФЗ</a:t>
            </a:r>
            <a:r>
              <a:rPr lang="ru-RU" sz="2200" kern="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определивший юридическое положение Банка России, включающее в себя:</a:t>
            </a:r>
            <a:endParaRPr lang="ru-RU" sz="2200" b="1" kern="0" dirty="0">
              <a:solidFill>
                <a:srgbClr val="002060"/>
              </a:solidFill>
              <a:latin typeface="Cambria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правила его организации, главные задачи и назначения, связь с органами государственного руководства, структуру руководства Банка России и  его осведомленность;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систему отчетности Банка России, вопросы организации имеющегося в наличие денежного обращения, осуществление и основные инструменты денежно-кредитной политики, перечисление операций Банка России, генеральные инструменты и способы банковских координации и надзора, принципы формирования безналичных расчетов;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порядок вступления в силу нормативных актов;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положение, Устав о правах и обязанностях работников Банка России.</a:t>
            </a:r>
            <a:endParaRPr lang="ru-RU" sz="22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2431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692696"/>
            <a:ext cx="8640960" cy="476438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200" kern="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Другим важным по значению является </a:t>
            </a:r>
            <a:r>
              <a:rPr lang="ru-RU" sz="22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Федеральный закон «О банках и банковской деятельности» от 02.12.1990 № 395-1</a:t>
            </a:r>
            <a:r>
              <a:rPr lang="ru-RU" sz="2200" kern="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устанавливающий представление о кредитной организации, банке и небанковских кредитных организациях, банковской системе Российской Федерации, определяющий номенклатуру банковских операций, отличительные черты деятельности кредитных организаций на рынке ценных бумаг, последовательность создания кредитной организации, ее государственной регистрации и лицензирования, причины для отзыва лицензий, порядок открытия филиалов и представительств, принципы обеспечения устойчивости деятельности кредитных организаций, банковскую тайну, права и обязанности кредитных организаций и др.</a:t>
            </a:r>
            <a:endParaRPr lang="ru-RU" sz="2200" b="1" kern="0" dirty="0">
              <a:solidFill>
                <a:srgbClr val="002060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634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23528" y="1312267"/>
            <a:ext cx="8496944" cy="39149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4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Федеральный закон «О несостоятельности (банкротстве)» от 26.10.2002 № 127-ФЗ</a:t>
            </a: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определяет порядок и условия осуществления мер по предупреждению несостоятельности (банкротства) кредитных организаций, в том числе:</a:t>
            </a:r>
            <a:endParaRPr lang="ru-RU" sz="2400" b="1" kern="0" dirty="0">
              <a:solidFill>
                <a:srgbClr val="002060"/>
              </a:solidFill>
              <a:latin typeface="Cambria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- финансового оздоровления кредитных организаций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- назначение временной администрации по управлению кредитной организацией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- реорганизации кредитных организаций.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2012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1820</TotalTime>
  <Words>1721</Words>
  <Application>Microsoft Office PowerPoint</Application>
  <PresentationFormat>Экран (4:3)</PresentationFormat>
  <Paragraphs>112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6" baseType="lpstr">
      <vt:lpstr>Calibri</vt:lpstr>
      <vt:lpstr>Cambria</vt:lpstr>
      <vt:lpstr>Georgia</vt:lpstr>
      <vt:lpstr>Open Sans</vt:lpstr>
      <vt:lpstr>Symbol</vt:lpstr>
      <vt:lpstr>Times New Roman</vt:lpstr>
      <vt:lpstr>TimesNewRomanPS-BoldMT</vt:lpstr>
      <vt:lpstr>Trebuchet MS</vt:lpstr>
      <vt:lpstr>Wingdings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Раиса</dc:creator>
  <cp:lastModifiedBy>ASUS</cp:lastModifiedBy>
  <cp:revision>74</cp:revision>
  <dcterms:created xsi:type="dcterms:W3CDTF">2020-10-01T11:08:41Z</dcterms:created>
  <dcterms:modified xsi:type="dcterms:W3CDTF">2022-11-15T12:21:08Z</dcterms:modified>
</cp:coreProperties>
</file>